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theme/themeoverride1.xml" ContentType="application/vnd.openxmlformats-officedocument.themeOverride+xml"/>
  <Override PartName="/ppt/theme/theme1.xml" ContentType="application/vnd.openxmlformats-officedocument.them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tableStyles" Target="tableStyles.xml"/><Relationship Id="rId8" Type="http://schemas.openxmlformats.org/officeDocument/2006/relationships/presProps" Target="presProps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FBF04A9-6581-43BA-B898-ED658B64A7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2825AEE-3E24-4083-805A-727F54F5F7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E4A5C2A-3E4C-41F2-944C-0ECD80EA10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91CF1EC-72DB-4C17-9C25-1AD9F6CD80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 noEditPoints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 noEditPoints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 noEditPoints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 noEditPoints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 noEditPoints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 noEditPoints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 noEditPoints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 noEditPoints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76200"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76200"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 noEditPoints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 noEditPoints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 noEditPoints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76200"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 noEditPoints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 noEditPoints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76200"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 noEditPoints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 noEditPoints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76200"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 noEditPoints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 noEditPoints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 noEditPoints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">
            <a:alphaModFix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E961463-0610-4A8E-8084-E510777336A4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45FF7F-1EB9-4732-A629-B925C146B125}" type="slidenum">
              <a:rPr lang="es-CO" smtClean="0"/>
              <a:t>‹#›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itchFamily="34" charset="0" panose="020B0604020202020204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itchFamily="34" charset="0" panose="020B0604020202020204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<Relationship Id="rId4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5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3.xml"/><Relationship Id="rId6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hyperlink" Target="http://www.notariaunicajardin.com" TargetMode="External"/><Relationship Id="rId3" Type="http://schemas.openxmlformats.org/officeDocument/2006/relationships/hyperlink" Target="http://www.notariaunicasabanadetorres.com.co/" TargetMode="External"/><Relationship Id="rId4" Type="http://schemas.openxmlformats.org/officeDocument/2006/relationships/hyperlink" Target="http://www.unicajardin@supernotariado.gov.co" TargetMode="External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4.xml"/><Relationship Id="rId8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8957" y="5266431"/>
            <a:ext cx="1497909" cy="14979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424404" y="2317159"/>
            <a:ext cx="7343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latin typeface="Edwardian Script ITC" pitchFamily="66" charset="0" panose="030303020407070D0804"/>
                <a:cs typeface="Arabic Typesetting" pitchFamily="66" charset="-78" panose="020B0604020202020204"/>
              </a:rPr>
              <a:t>Carta de trato digno a los usuarios</a:t>
            </a:r>
            <a:endParaRPr lang="es-CO" sz="5400" b="1" dirty="0">
              <a:latin typeface="Edwardian Script ITC" pitchFamily="66" charset="0" panose="030303020407070D0804"/>
              <a:cs typeface="Arabic Typesetting" pitchFamily="66" charset="-78" panose="020B0604020202020204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002440" y="5494789"/>
            <a:ext cx="2820189" cy="787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Edwardian Script ITC" pitchFamily="66" charset="0" panose="030303020407070D0804"/>
                <a:cs typeface="Arabic Typesetting" pitchFamily="66" charset="-78" panose="020B0604020202020204"/>
              </a:rPr>
              <a:t>Notaria Única </a:t>
            </a:r>
            <a:r>
              <a:rPr lang="es-CO" sz="2800" b="1" dirty="0">
                <a:solidFill>
                  <a:srgbClr val="FF0000"/>
                </a:solidFill>
                <a:latin typeface="Edwardian Script ITC" pitchFamily="66" charset="0" panose="030303020407070D0804"/>
                <a:cs typeface="Arabic Typesetting" pitchFamily="66" charset="-78" panose="020B0604020202020204"/>
              </a:rPr>
              <a:t>Jardín</a:t>
            </a:r>
          </a:p>
          <a:p>
            <a:endParaRPr lang="es-CO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: esquinas redondeadas 35"/>
          <p:cNvSpPr/>
          <p:nvPr/>
        </p:nvSpPr>
        <p:spPr>
          <a:xfrm>
            <a:off x="2304138" y="3638001"/>
            <a:ext cx="2030135" cy="6734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: esquinas redondeadas 21"/>
          <p:cNvSpPr/>
          <p:nvPr/>
        </p:nvSpPr>
        <p:spPr>
          <a:xfrm>
            <a:off x="4820862" y="3153329"/>
            <a:ext cx="2030135" cy="12762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: esquinas redondeadas 23"/>
          <p:cNvSpPr/>
          <p:nvPr/>
        </p:nvSpPr>
        <p:spPr>
          <a:xfrm>
            <a:off x="4820865" y="2345676"/>
            <a:ext cx="2030135" cy="6950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: esquinas redondeadas 25"/>
          <p:cNvSpPr/>
          <p:nvPr/>
        </p:nvSpPr>
        <p:spPr>
          <a:xfrm>
            <a:off x="2323731" y="4366226"/>
            <a:ext cx="2030135" cy="957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Rectángulo: esquinas redondeadas 27"/>
          <p:cNvSpPr/>
          <p:nvPr/>
        </p:nvSpPr>
        <p:spPr>
          <a:xfrm>
            <a:off x="4811067" y="4546349"/>
            <a:ext cx="2030135" cy="12003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Rectángulo: esquinas redondeadas 29"/>
          <p:cNvSpPr/>
          <p:nvPr/>
        </p:nvSpPr>
        <p:spPr>
          <a:xfrm>
            <a:off x="7298402" y="3653174"/>
            <a:ext cx="2030135" cy="17543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ángulo: esquinas redondeadas 31"/>
          <p:cNvSpPr/>
          <p:nvPr/>
        </p:nvSpPr>
        <p:spPr>
          <a:xfrm>
            <a:off x="7317996" y="2374309"/>
            <a:ext cx="2030135" cy="12003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: esquinas redondeadas 19"/>
          <p:cNvSpPr/>
          <p:nvPr/>
        </p:nvSpPr>
        <p:spPr>
          <a:xfrm>
            <a:off x="2323732" y="2374309"/>
            <a:ext cx="2030135" cy="12003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5187474"/>
            <a:ext cx="1664343" cy="14979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383872" y="815529"/>
            <a:ext cx="7343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 pitchFamily="34" charset="0" panose="020B0606020202030204"/>
                <a:cs typeface="Arabic Typesetting" pitchFamily="66" charset="-78" panose="020B0604020202020204"/>
              </a:rPr>
              <a:t>La Notaria Única de Sabana de Torres en atención a los mandatos constitucionales y legales de respetar, garantizar y promover los derechos e intereses de la comunidad dará tracto digno entregando información oportuna y veraz a toda persona que requiera sus servicios. </a:t>
            </a:r>
            <a:endParaRPr lang="es-CO" sz="1200" b="1" dirty="0">
              <a:latin typeface="Arial Narrow" pitchFamily="34" charset="0" panose="020B0606020202030204"/>
              <a:cs typeface="Arabic Typesetting" pitchFamily="66" charset="-78" panose="020B060402020202020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424404" y="1727592"/>
            <a:ext cx="734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 pitchFamily="34" charset="0" panose="020B0606020202030204"/>
                <a:cs typeface="Arabic Typesetting" pitchFamily="66" charset="-78" panose="020B0604020202020204"/>
              </a:rPr>
              <a:t>En ese orden los servicios de la Notaria están orientados especialmente por los principios de: rogación, respeto a la dignidad humana, inmediación, legalidad, autonomía, probidad, imparcialidad y buena fe.</a:t>
            </a:r>
            <a:endParaRPr lang="es-CO" sz="1200" b="1" dirty="0">
              <a:latin typeface="Arial Narrow" pitchFamily="34" charset="0" panose="020B0606020202030204"/>
              <a:cs typeface="Arabic Typesetting" pitchFamily="66" charset="-78" panose="020B0604020202020204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23733" y="3665165"/>
            <a:ext cx="2030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imparcialidad: </a:t>
            </a:r>
            <a:r>
              <a:rPr lang="es-MX" sz="1200" dirty="0">
                <a:latin typeface="Arial Narrow" pitchFamily="34" charset="0" panose="020B0606020202030204"/>
              </a:rPr>
              <a:t>El notario esta al servicio del derecho y no de las partes.</a:t>
            </a:r>
            <a:r>
              <a:rPr lang="es-MX" sz="1200" b="1" dirty="0">
                <a:latin typeface="Arial Narrow" pitchFamily="34" charset="0" panose="020B0606020202030204"/>
              </a:rPr>
              <a:t> </a:t>
            </a:r>
            <a:endParaRPr lang="es-CO" sz="1200" b="1" dirty="0">
              <a:latin typeface="Arial Narrow" pitchFamily="34" charset="0" panose="020B0606020202030204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323734" y="2374309"/>
            <a:ext cx="2030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inmediación: </a:t>
            </a:r>
            <a:r>
              <a:rPr lang="es-MX" sz="1200" dirty="0">
                <a:latin typeface="Arial Narrow" pitchFamily="34" charset="0" panose="020B0606020202030204"/>
              </a:rPr>
              <a:t>La inmediación del notario con los usuarios es jurídica y la ejerce por medio de sus empleados que están bajo su responsabilidad. 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317996" y="3653174"/>
            <a:ext cx="20301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probidad:</a:t>
            </a:r>
            <a:r>
              <a:rPr lang="es-MX" sz="1200" dirty="0">
                <a:latin typeface="Arial Narrow" pitchFamily="34" charset="0" panose="020B0606020202030204"/>
              </a:rPr>
              <a:t> Los empleados de la notaria respetaran la Constitución Política y la Ley en cada una de sus actuaciones, informando al usuario de manera sencilla y completa los trámites y acciones que se puedan interponer para la protección de sus derechos.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323732" y="4429588"/>
            <a:ext cx="2030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autonomía: </a:t>
            </a:r>
            <a:r>
              <a:rPr lang="es-MX" sz="1200" dirty="0">
                <a:latin typeface="Arial Narrow" pitchFamily="34" charset="0" panose="020B0606020202030204"/>
              </a:rPr>
              <a:t>Los notarios son autónomos en el ejercicio de sus funciones y responsables con forme a la Ley. 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820865" y="4587309"/>
            <a:ext cx="2030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buena fe: </a:t>
            </a:r>
            <a:r>
              <a:rPr lang="es-MX" sz="1200" dirty="0">
                <a:latin typeface="Arial Narrow" pitchFamily="34" charset="0" panose="020B0606020202030204"/>
              </a:rPr>
              <a:t>El notario actúa presumiendo la buena fe de los usuarios, de ahí que no responde por la veracidad de las declaraciones que se emiten ante él. 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820866" y="2374309"/>
            <a:ext cx="2030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rogación: </a:t>
            </a:r>
            <a:r>
              <a:rPr lang="es-MX" sz="1200" dirty="0">
                <a:latin typeface="Arial Narrow" pitchFamily="34" charset="0" panose="020B0606020202030204"/>
              </a:rPr>
              <a:t>El notario ejerce sus funciones a solicitud de los interesados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317996" y="2349706"/>
            <a:ext cx="2030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respeto a la dignidad humana:</a:t>
            </a:r>
            <a:r>
              <a:rPr lang="es-MX" sz="1200" dirty="0">
                <a:latin typeface="Arial Narrow" pitchFamily="34" charset="0" panose="020B0606020202030204"/>
              </a:rPr>
              <a:t> Los empleados de la notaria utilizaran un leguaje verbal y corporal respetuoso y cordial con todos los usuarios.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820866" y="3203501"/>
            <a:ext cx="2030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Arial Narrow" pitchFamily="34" charset="0" panose="020B0606020202030204"/>
              </a:rPr>
              <a:t>Principio de legalidad:</a:t>
            </a:r>
            <a:r>
              <a:rPr lang="es-MX" sz="1200" dirty="0">
                <a:latin typeface="Arial Narrow" pitchFamily="34" charset="0" panose="020B0606020202030204"/>
              </a:rPr>
              <a:t> Los notarios deben advertir a los usuarios las irregularidades que se observen en los actos o negocios jurídicos, sin negar su autorización.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pic>
        <p:nvPicPr>
          <p:cNvPr id="37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57" y="5266431"/>
            <a:ext cx="1497909" cy="149790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5187474"/>
            <a:ext cx="1664343" cy="149790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60646" y="973123"/>
            <a:ext cx="791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Arial Narrow" pitchFamily="34" charset="0" panose="020B0606020202030204"/>
              </a:rPr>
              <a:t>Nuestra carta de trato digno se expide para fortalecer la comunicación con la comunidad, comprometidos con brindar un trato equitativo y respetuoso, considerado, diligente y eficiente, sin distinción alguno.</a:t>
            </a:r>
          </a:p>
        </p:txBody>
      </p:sp>
      <p:pic>
        <p:nvPicPr>
          <p:cNvPr id="7" name="Gráfico 6" descr="Gafa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72143" y="740329"/>
            <a:ext cx="914400" cy="9144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13358" y="1786855"/>
            <a:ext cx="8640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solidFill>
                  <a:srgbClr val="FF0000"/>
                </a:solidFill>
                <a:latin typeface="Arial Narrow" pitchFamily="34" charset="0" panose="020B0606020202030204"/>
              </a:rPr>
              <a:t>Derechos del usuario: </a:t>
            </a:r>
            <a:r>
              <a:rPr lang="es-MX" sz="1200" dirty="0">
                <a:latin typeface="Arial Narrow" pitchFamily="34" charset="0" panose="020B0606020202030204"/>
              </a:rPr>
              <a:t>Son derechos de los usuarios que acuden a la Notaria Única de Sabana de Torres los siguientes:</a:t>
            </a:r>
          </a:p>
          <a:p>
            <a:pPr algn="just"/>
            <a:endParaRPr lang="es-MX" sz="1200" b="1" dirty="0">
              <a:solidFill>
                <a:srgbClr val="FF0000"/>
              </a:solidFill>
              <a:latin typeface="Arial Narrow" pitchFamily="34" charset="0" panose="020B0606020202030204"/>
            </a:endParaRPr>
          </a:p>
          <a:p>
            <a:pPr algn="just"/>
            <a:r>
              <a:rPr lang="es-MX" sz="1200" b="1" u="sng" dirty="0">
                <a:latin typeface="Arial Narrow" pitchFamily="34" charset="0" panose="020B0606020202030204"/>
              </a:rPr>
              <a:t>1.-</a:t>
            </a:r>
            <a:r>
              <a:rPr lang="es-MX" sz="1200" dirty="0">
                <a:latin typeface="Arial Narrow" pitchFamily="34" charset="0" panose="020B0606020202030204"/>
              </a:rPr>
              <a:t> Presentar peticiones respetuosas en cualquiera de sus modalidades de conformidad con la normatividad vigente, así como obtener información y orientación acerca de los requisitos que se deben cumplir para el efecto. </a:t>
            </a:r>
            <a:r>
              <a:rPr lang="es-MX" sz="1200" b="1" i="1" u="sng" dirty="0">
                <a:latin typeface="Arial Narrow" pitchFamily="34" charset="0" panose="020B0606020202030204"/>
              </a:rPr>
              <a:t>2.-</a:t>
            </a:r>
            <a:r>
              <a:rPr lang="es-MX" sz="1200" dirty="0">
                <a:latin typeface="Arial Narrow" pitchFamily="34" charset="0" panose="020B0606020202030204"/>
              </a:rPr>
              <a:t> Conocer, salvo expresa reserva legal, el estado de cualquier acto notarial y obtener copias, si así lo solicitaran a su costa. </a:t>
            </a:r>
            <a:r>
              <a:rPr lang="es-MX" sz="1200" b="1" i="1" u="sng" dirty="0">
                <a:latin typeface="Arial Narrow" pitchFamily="34" charset="0" panose="020B0606020202030204"/>
              </a:rPr>
              <a:t>3.-</a:t>
            </a:r>
            <a:r>
              <a:rPr lang="es-MX" sz="1200" dirty="0">
                <a:latin typeface="Arial Narrow" pitchFamily="34" charset="0" panose="020B0606020202030204"/>
              </a:rPr>
              <a:t> Salvo reserva legal, obtener información que repose en el protocolo de la notaria en los términos previstos por la constitución y las leyes. </a:t>
            </a:r>
            <a:r>
              <a:rPr lang="es-MX" sz="1200" b="1" i="1" u="sng" dirty="0">
                <a:latin typeface="Arial Narrow" pitchFamily="34" charset="0" panose="020B0606020202030204"/>
              </a:rPr>
              <a:t>4.-</a:t>
            </a:r>
            <a:r>
              <a:rPr lang="es-MX" sz="1200" dirty="0">
                <a:latin typeface="Arial Narrow" pitchFamily="34" charset="0" panose="020B0606020202030204"/>
              </a:rPr>
              <a:t> Obtener respuesta oportuna y eficaz a sus peticiones en los plazos establecidos para el efecto. </a:t>
            </a:r>
            <a:r>
              <a:rPr lang="es-MX" sz="1200" b="1" i="1" u="sng" dirty="0">
                <a:latin typeface="Arial Narrow" pitchFamily="34" charset="0" panose="020B0606020202030204"/>
              </a:rPr>
              <a:t>5.-</a:t>
            </a:r>
            <a:r>
              <a:rPr lang="es-MX" sz="1200" dirty="0">
                <a:latin typeface="Arial Narrow" pitchFamily="34" charset="0" panose="020B0606020202030204"/>
              </a:rPr>
              <a:t> Ser tratado con respeto y la debida consideración a la dignidad de la persona. </a:t>
            </a:r>
            <a:r>
              <a:rPr lang="es-MX" sz="1200" b="1" i="1" u="sng" dirty="0">
                <a:latin typeface="Arial Narrow" pitchFamily="34" charset="0" panose="020B0606020202030204"/>
              </a:rPr>
              <a:t>6.-</a:t>
            </a:r>
            <a:r>
              <a:rPr lang="es-MX" sz="1200" dirty="0">
                <a:latin typeface="Arial Narrow" pitchFamily="34" charset="0" panose="020B0606020202030204"/>
              </a:rPr>
              <a:t> Recibir atención especial y preferente si se trata de personas en situación de discapacidad, niños, adolescentes, mujeres gestantes o adultos mayores, y en general personas en estado de indefensión o de debilidad manifiesta, de conformidad con el artículo 13 de la Constitución Política Colombiana. </a:t>
            </a:r>
            <a:r>
              <a:rPr lang="es-MX" sz="1200" b="1" i="1" u="sng" dirty="0">
                <a:latin typeface="Arial Narrow" pitchFamily="34" charset="0" panose="020B0606020202030204"/>
              </a:rPr>
              <a:t>7.- </a:t>
            </a:r>
            <a:r>
              <a:rPr lang="es-MX" sz="1200" dirty="0">
                <a:latin typeface="Arial Narrow" pitchFamily="34" charset="0" panose="020B0606020202030204"/>
              </a:rPr>
              <a:t>Los demás derechos que le reconozca la Constitución y las leyes. </a:t>
            </a:r>
          </a:p>
          <a:p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13358" y="3857973"/>
            <a:ext cx="8472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solidFill>
                  <a:srgbClr val="FF0000"/>
                </a:solidFill>
                <a:latin typeface="Arial Narrow" pitchFamily="34" charset="0" panose="020B0606020202030204"/>
              </a:rPr>
              <a:t>Deberes de los usuarios:</a:t>
            </a:r>
            <a:r>
              <a:rPr lang="es-MX" sz="1200" dirty="0">
                <a:latin typeface="Arial Narrow" pitchFamily="34" charset="0" panose="020B0606020202030204"/>
              </a:rPr>
              <a:t> Son deberes de los usuarios que acuden a las instalaciones de la Notaria Única de Sabana de Torres los siguientes: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b="1" i="1" u="sng" dirty="0">
                <a:latin typeface="Arial Narrow" pitchFamily="34" charset="0" panose="020B0606020202030204"/>
              </a:rPr>
              <a:t>1.-</a:t>
            </a:r>
            <a:r>
              <a:rPr lang="es-MX" sz="1200" dirty="0">
                <a:latin typeface="Arial Narrow" pitchFamily="34" charset="0" panose="020B0606020202030204"/>
              </a:rPr>
              <a:t> Obrar conforme al principio de buena fe; abstenerse de utilizar declaraciones o documentos falsos o temerarias, entre otras conductas para realizar los actos o contratos notariales. </a:t>
            </a:r>
            <a:r>
              <a:rPr lang="es-MX" sz="1200" b="1" i="1" u="sng" dirty="0">
                <a:latin typeface="Arial Narrow" pitchFamily="34" charset="0" panose="020B0606020202030204"/>
              </a:rPr>
              <a:t>2.-</a:t>
            </a:r>
            <a:r>
              <a:rPr lang="es-MX" sz="1200" dirty="0">
                <a:latin typeface="Arial Narrow" pitchFamily="34" charset="0" panose="020B0606020202030204"/>
              </a:rPr>
              <a:t> Ejercer con responsabilidad sus derechos y abstenerse de reiterar solicitudes evidentemente improcedentes. </a:t>
            </a:r>
            <a:r>
              <a:rPr lang="es-MX" sz="1200" b="1" i="1" u="sng" dirty="0">
                <a:latin typeface="Arial Narrow" pitchFamily="34" charset="0" panose="020B0606020202030204"/>
              </a:rPr>
              <a:t>3.-</a:t>
            </a:r>
            <a:r>
              <a:rPr lang="es-MX" sz="1200" dirty="0">
                <a:latin typeface="Arial Narrow" pitchFamily="34" charset="0" panose="020B0606020202030204"/>
              </a:rPr>
              <a:t> Entregar oportunamente la información para la realización de su tramite notarial, y/o solicitud. </a:t>
            </a:r>
            <a:r>
              <a:rPr lang="es-MX" sz="1200" b="1" i="1" u="sng" dirty="0">
                <a:latin typeface="Arial Narrow" pitchFamily="34" charset="0" panose="020B0606020202030204"/>
              </a:rPr>
              <a:t>4.-</a:t>
            </a:r>
            <a:r>
              <a:rPr lang="es-MX" sz="1200" dirty="0">
                <a:latin typeface="Arial Narrow" pitchFamily="34" charset="0" panose="020B0606020202030204"/>
              </a:rPr>
              <a:t> Observar un trato respetuoso con los funcionarios y empleados de la Notaria Única de Sabana de Torres en todo servicio y documentos solicitados. </a:t>
            </a:r>
            <a:r>
              <a:rPr lang="es-MX" sz="1200" b="1" i="1" u="sng" dirty="0">
                <a:latin typeface="Arial Narrow" pitchFamily="34" charset="0" panose="020B0606020202030204"/>
              </a:rPr>
              <a:t>5.-</a:t>
            </a:r>
            <a:r>
              <a:rPr lang="es-MX" sz="1200" dirty="0">
                <a:latin typeface="Arial Narrow" pitchFamily="34" charset="0" panose="020B0606020202030204"/>
              </a:rPr>
              <a:t> Acatar la Constitución, las leyes y los protocolos de seguridad y acceso a las instalaciones de la Notaria.</a:t>
            </a:r>
          </a:p>
          <a:p>
            <a:endParaRPr lang="es-MX" sz="1200" dirty="0">
              <a:latin typeface="Arial Narrow" pitchFamily="34" charset="0" panose="020B0606020202030204"/>
            </a:endParaRPr>
          </a:p>
          <a:p>
            <a:endParaRPr lang="es-CO" sz="1200" dirty="0">
              <a:latin typeface="Arial Narrow" pitchFamily="34" charset="0" panose="020B0606020202030204"/>
            </a:endParaRPr>
          </a:p>
        </p:txBody>
      </p:sp>
      <p:pic>
        <p:nvPicPr>
          <p:cNvPr id="10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957" y="5266431"/>
            <a:ext cx="1497909" cy="149790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5187474"/>
            <a:ext cx="1664343" cy="14979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609551" y="270744"/>
            <a:ext cx="8972897" cy="264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i="1" dirty="0">
                <a:solidFill>
                  <a:srgbClr val="FF0000"/>
                </a:solidFill>
                <a:latin typeface="Arial Narrow" pitchFamily="34" charset="0" panose="020B0606020202030204"/>
              </a:rPr>
              <a:t>                                                                                            </a:t>
            </a:r>
            <a:r>
              <a:rPr lang="es-MX" sz="1200" b="1" i="1" u="sng" dirty="0">
                <a:solidFill>
                  <a:srgbClr val="FF0000"/>
                </a:solidFill>
                <a:latin typeface="Arial Narrow" pitchFamily="34" charset="0" panose="020B0606020202030204"/>
              </a:rPr>
              <a:t>CANALES DE ATENCIÓN CIUDADANA</a:t>
            </a:r>
            <a:r>
              <a:rPr lang="es-MX" sz="1200" b="1" dirty="0">
                <a:solidFill>
                  <a:srgbClr val="FF0000"/>
                </a:solidFill>
                <a:latin typeface="Arial Narrow" pitchFamily="34" charset="0" panose="020B0606020202030204"/>
              </a:rPr>
              <a:t> 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dirty="0">
                <a:latin typeface="Arial Narrow" pitchFamily="34" charset="0" panose="020B0606020202030204"/>
              </a:rPr>
              <a:t>La Notaría Única de Sabana de Torres pone a disposición de la ciudadanía las siguientes modalidades de atención a </a:t>
            </a:r>
            <a:r>
              <a:rPr lang="es-MX" sz="1200" dirty="0" err="1">
                <a:latin typeface="Arial Narrow" pitchFamily="34" charset="0" panose="020B0606020202030204"/>
              </a:rPr>
              <a:t>fín</a:t>
            </a:r>
            <a:r>
              <a:rPr lang="es-MX" sz="1200" dirty="0">
                <a:latin typeface="Arial Narrow" pitchFamily="34" charset="0" panose="020B0606020202030204"/>
              </a:rPr>
              <a:t> de garantizar el ejercicio y garantía de los derechos de los colombianos: 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b="1" i="1" u="sng" dirty="0">
                <a:latin typeface="Arial Narrow" pitchFamily="34" charset="0" panose="020B0606020202030204"/>
              </a:rPr>
              <a:t>1.-</a:t>
            </a:r>
            <a:r>
              <a:rPr lang="es-MX" sz="1200" dirty="0">
                <a:latin typeface="Arial Narrow" pitchFamily="34" charset="0" panose="020B0606020202030204"/>
              </a:rPr>
              <a:t> </a:t>
            </a:r>
            <a:r>
              <a:rPr lang="es-MX" sz="1200" b="1" dirty="0">
                <a:latin typeface="Arial Narrow" pitchFamily="34" charset="0" panose="020B0606020202030204"/>
              </a:rPr>
              <a:t>Presencial:</a:t>
            </a:r>
            <a:r>
              <a:rPr lang="es-MX" sz="1200" dirty="0">
                <a:latin typeface="Arial Narrow" pitchFamily="34" charset="0" panose="020B0606020202030204"/>
              </a:rPr>
              <a:t> A cargo de los empleados que tienen la función de atender y tramitar asuntos de interés de los usuarios. 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b="1" i="1" u="sng" dirty="0">
                <a:latin typeface="Arial Narrow" pitchFamily="34" charset="0" panose="020B0606020202030204"/>
              </a:rPr>
              <a:t>2.-</a:t>
            </a:r>
            <a:r>
              <a:rPr lang="es-MX" sz="1200" b="1" dirty="0">
                <a:latin typeface="Arial Narrow" pitchFamily="34" charset="0" panose="020B0606020202030204"/>
              </a:rPr>
              <a:t> Telefónica:</a:t>
            </a:r>
            <a:r>
              <a:rPr lang="es-MX" sz="1200" dirty="0">
                <a:latin typeface="Arial Narrow" pitchFamily="34" charset="0" panose="020B0606020202030204"/>
              </a:rPr>
              <a:t> A cargo de la Notaria Única de Sabana de Torres que disponen de las líneas móviles. 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b="1" i="1" u="sng" dirty="0">
                <a:latin typeface="Arial Narrow" pitchFamily="34" charset="0" panose="020B0606020202030204"/>
              </a:rPr>
              <a:t>3.-</a:t>
            </a:r>
            <a:r>
              <a:rPr lang="es-MX" sz="1200" b="1" dirty="0">
                <a:latin typeface="Arial Narrow" pitchFamily="34" charset="0" panose="020B0606020202030204"/>
              </a:rPr>
              <a:t> Virtual:</a:t>
            </a:r>
            <a:r>
              <a:rPr lang="es-MX" sz="1200" dirty="0">
                <a:latin typeface="Arial Narrow" pitchFamily="34" charset="0" panose="020B0606020202030204"/>
              </a:rPr>
              <a:t> A través de la página web </a:t>
            </a:r>
            <a:r>
              <a:rPr lang="es-MX" sz="1200" dirty="0">
                <a:latin typeface="Arial Narrow" pitchFamily="34" charset="0" panose="020B0606020202030204"/>
                <a:hlinkClick r:id="rId2"/>
              </a:rPr>
              <a:t>www.notaria</a:t>
            </a:r>
            <a:r>
              <a:rPr lang="es-CO" sz="1200" dirty="0">
                <a:latin typeface="Arial Narrow" pitchFamily="34" charset="0" panose="020B0606020202030204"/>
                <a:hlinkClick r:id="rId2"/>
              </a:rPr>
              <a:t>unicajardin.com</a:t>
            </a:r>
            <a:r>
              <a:rPr lang="es-MX" sz="1200" dirty="0">
                <a:latin typeface="Arial Narrow" pitchFamily="34" charset="0" panose="020B0606020202030204"/>
              </a:rPr>
              <a:t>  y del vínculo “quejas y denuncias”, a las cuales puede acceder el usuario para diligenciar el formulario correspondiente, de acuerdo con su necesidad. 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dirty="0">
                <a:latin typeface="Arial Narrow" pitchFamily="34" charset="0" panose="020B0606020202030204"/>
              </a:rPr>
              <a:t>Así mismo, a través de la dirección electrónica </a:t>
            </a:r>
            <a:r>
              <a:rPr lang="es-MX" sz="1200" dirty="0">
                <a:latin typeface="Arial Narrow" pitchFamily="34" charset="0" panose="020B0606020202030204"/>
                <a:hlinkClick r:id="rId3"/>
              </a:rPr>
              <a:t>https://notariaunicajardin.com/informacion-de-interes/</a:t>
            </a:r>
            <a:r>
              <a:rPr lang="es-MX" sz="1200" dirty="0">
                <a:latin typeface="Arial Narrow" pitchFamily="34" charset="0" panose="020B0606020202030204"/>
              </a:rPr>
              <a:t> se publica información institucional, noticias, servicios, normatividad, foros y preguntas frecuentes, entre otros.</a:t>
            </a:r>
            <a:endParaRPr lang="es-CO" sz="1200" dirty="0">
              <a:latin typeface="Arial Narrow" pitchFamily="34" charset="0" panose="020B060602020203020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64343" y="3084397"/>
            <a:ext cx="8972897" cy="374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i="1" dirty="0">
                <a:solidFill>
                  <a:srgbClr val="FF0000"/>
                </a:solidFill>
                <a:latin typeface="Arial Narrow" pitchFamily="34" charset="0" panose="020B0606020202030204"/>
              </a:rPr>
              <a:t>                                                                                                          </a:t>
            </a:r>
            <a:r>
              <a:rPr lang="es-MX" sz="1200" b="1" i="1" u="sng" dirty="0">
                <a:solidFill>
                  <a:srgbClr val="FF0000"/>
                </a:solidFill>
                <a:latin typeface="Arial Narrow" pitchFamily="34" charset="0" panose="020B0606020202030204"/>
              </a:rPr>
              <a:t>PUNTOS DE ATENCIÓN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 rtl="0" fontAlgn="base"/>
            <a:r>
              <a:rPr lang="es-MX" sz="1200" dirty="0">
                <a:latin typeface="Arial Narrow" pitchFamily="34" charset="0" panose="020B0606020202030204"/>
              </a:rPr>
              <a:t>A continuación se relaciona el punto para la atención, asesoría y orientación ciudadana, y el recibo de quejas verbales, correspondencia y notificaciones de las actuaciones y decisiones de los tramites notariales:</a:t>
            </a:r>
            <a:endParaRPr lang="es-MX" sz="1200" b="0" i="0" dirty="0">
              <a:solidFill>
                <a:srgbClr val="000000"/>
              </a:solidFill>
              <a:effectLst/>
              <a:latin typeface="Arial Narrow" pitchFamily="34" charset="0" panose="020B0606020202030204"/>
            </a:endParaRPr>
          </a:p>
          <a:p>
            <a:pPr algn="just" rtl="0" fontAlgn="base"/>
            <a:endParaRPr lang="es-MX" sz="1200" dirty="0">
              <a:solidFill>
                <a:srgbClr val="000000"/>
              </a:solidFill>
              <a:latin typeface="Arial Narrow" pitchFamily="34" charset="0" panose="020B0606020202030204"/>
            </a:endParaRPr>
          </a:p>
          <a:p>
            <a:pPr algn="just" rtl="0" fontAlgn="base"/>
            <a:r>
              <a:rPr lang="es-MX" sz="1200" b="1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Sede y centro de atención al público:</a:t>
            </a: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 Calle 15 # 11-68 Barrio 20 de julio del municipio de Sabana de Torres. </a:t>
            </a:r>
          </a:p>
          <a:p>
            <a:pPr algn="just" rtl="0" fontAlgn="base"/>
            <a:r>
              <a:rPr lang="es-MX" sz="1200" b="1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Pagina web:</a:t>
            </a: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 </a:t>
            </a:r>
            <a:r>
              <a:rPr lang="es-MX" sz="1200" dirty="0">
                <a:latin typeface="Arial Narrow" pitchFamily="34" charset="0" panose="020B0606020202030204"/>
                <a:hlinkClick r:id="rId3"/>
              </a:rPr>
              <a:t>w</a:t>
            </a:r>
            <a:r>
              <a:rPr lang="es-MX" sz="1200" dirty="0">
                <a:latin typeface="Arial Narrow" pitchFamily="34" charset="0" panose="020B0606020202030204"/>
                <a:hlinkClick r:id="rId2"/>
              </a:rPr>
              <a:t>ww.notaria</a:t>
            </a:r>
            <a:r>
              <a:rPr lang="es-CO" sz="1200" dirty="0">
                <a:latin typeface="Arial Narrow" pitchFamily="34" charset="0" panose="020B0606020202030204"/>
                <a:hlinkClick r:id="rId2"/>
              </a:rPr>
              <a:t>unicajardin.com</a:t>
            </a: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 </a:t>
            </a:r>
          </a:p>
          <a:p>
            <a:pPr algn="just" rtl="0" fontAlgn="base"/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El horario de atención al ciudadano y radicación de documentos: </a:t>
            </a:r>
          </a:p>
          <a:p>
            <a:pPr algn="just" rtl="0" fontAlgn="base"/>
            <a:endParaRPr lang="es-MX" sz="1200" b="0" i="0" dirty="0">
              <a:solidFill>
                <a:srgbClr val="000000"/>
              </a:solidFill>
              <a:effectLst/>
              <a:latin typeface="Arial Narrow" pitchFamily="34" charset="0" panose="020B0606020202030204"/>
            </a:endParaRPr>
          </a:p>
          <a:p>
            <a:pPr algn="just" rtl="0" fontAlgn="base">
              <a:buFont typeface="Arial" pitchFamily="34" charset="0" panose="020B0604020202020204"/>
              <a:buChar char="•"/>
            </a:pP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Martes a Viernes de : 7.30 AM - 12:30 AM y de 1:30 - 6.00 PM</a:t>
            </a:r>
          </a:p>
          <a:p>
            <a:pPr algn="just" rtl="0" fontAlgn="base">
              <a:buFont typeface="Arial" pitchFamily="34" charset="0" panose="020B0604020202020204"/>
              <a:buChar char="•"/>
            </a:pPr>
            <a:endParaRPr lang="es-MX" sz="1200" b="0" i="0" dirty="0">
              <a:solidFill>
                <a:srgbClr val="000000"/>
              </a:solidFill>
              <a:effectLst/>
              <a:latin typeface="Arial Narrow" pitchFamily="34" charset="0" panose="020B0606020202030204"/>
            </a:endParaRPr>
          </a:p>
          <a:p>
            <a:pPr algn="just" rtl="0" fontAlgn="base">
              <a:buFont typeface="Arial" pitchFamily="34" charset="0" panose="020B0604020202020204"/>
              <a:buChar char="•"/>
            </a:pP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Sábados de 8:00 AM - 2:00 P.M</a:t>
            </a:r>
          </a:p>
          <a:p>
            <a:pPr algn="just" rtl="0" fontAlgn="base">
              <a:buFont typeface="Arial" pitchFamily="34" charset="0" panose="020B0604020202020204"/>
              <a:buChar char="•"/>
            </a:pPr>
            <a:endParaRPr lang="es-MX" sz="1200" b="0" i="0" dirty="0">
              <a:solidFill>
                <a:srgbClr val="000000"/>
              </a:solidFill>
              <a:effectLst/>
              <a:latin typeface="Arial Narrow" pitchFamily="34" charset="0" panose="020B0606020202030204"/>
            </a:endParaRPr>
          </a:p>
          <a:p>
            <a:pPr algn="just" rtl="0" fontAlgn="base">
              <a:buFont typeface="Arial" pitchFamily="34" charset="0" panose="020B0604020202020204"/>
              <a:buChar char="•"/>
            </a:pP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*Los días lunes no hay atención.</a:t>
            </a:r>
          </a:p>
          <a:p>
            <a:pPr algn="just" rtl="0" fontAlgn="base">
              <a:buFont typeface="Arial" pitchFamily="34" charset="0" panose="020B0604020202020204"/>
              <a:buChar char="•"/>
            </a:pPr>
            <a:endParaRPr lang="es-MX" sz="1200" b="0" i="0" dirty="0">
              <a:solidFill>
                <a:srgbClr val="000000"/>
              </a:solidFill>
              <a:effectLst/>
              <a:latin typeface="Arial Narrow" pitchFamily="34" charset="0" panose="020B0606020202030204"/>
            </a:endParaRPr>
          </a:p>
          <a:p>
            <a:pPr algn="just" rtl="0" fontAlgn="base">
              <a:buFont typeface="Arial" pitchFamily="34" charset="0" panose="020B0604020202020204"/>
              <a:buChar char="•"/>
            </a:pPr>
            <a:r>
              <a:rPr lang="es-MX" sz="1200" b="0" i="0" dirty="0">
                <a:solidFill>
                  <a:srgbClr val="000000"/>
                </a:solidFill>
                <a:effectLst/>
                <a:latin typeface="Arial Narrow" pitchFamily="34" charset="0" panose="020B0606020202030204"/>
              </a:rPr>
              <a:t>* Cuando es feriado no hay atención al día siguiente.</a:t>
            </a:r>
          </a:p>
          <a:p>
            <a:pPr algn="just"/>
            <a:endParaRPr lang="es-MX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dirty="0">
                <a:latin typeface="Arial Narrow" pitchFamily="34" charset="0" panose="020B0606020202030204"/>
              </a:rPr>
              <a:t>Línea el: (607) 8455688</a:t>
            </a:r>
            <a:endParaRPr lang="es-CO" sz="1200" dirty="0">
              <a:latin typeface="Arial Narrow" pitchFamily="34" charset="0" panose="020B0606020202030204"/>
            </a:endParaRPr>
          </a:p>
          <a:p>
            <a:pPr algn="just"/>
            <a:r>
              <a:rPr lang="es-MX" sz="1200" dirty="0">
                <a:latin typeface="Arial Narrow" pitchFamily="34" charset="0" panose="020B0606020202030204"/>
              </a:rPr>
              <a:t>E mail: </a:t>
            </a:r>
          </a:p>
          <a:p>
            <a:pPr algn="l" rtl="0" fontAlgn="base"/>
            <a:r>
              <a:rPr lang="es-CO" sz="1200" b="1" i="0" u="none" strike="noStrike">
                <a:solidFill>
                  <a:srgbClr val="000000"/>
                </a:solidFill>
                <a:latin typeface="Calibri" pitchFamily="34" charset="0" panose="020f0502020204030204"/>
                <a:ea typeface="Calibri" pitchFamily="34" charset="0" panose="020f0502020204030204"/>
                <a:cs typeface="Arial" pitchFamily="34" charset="0" panose="020B0604020202020204"/>
                <a:hlinkClick r:id="rId4"/>
              </a:rPr>
              <a:t>www.unicajardin@supernotariado.gov.co</a:t>
            </a:r>
            <a:endParaRPr lang="es-MX" sz="1200" dirty="0">
              <a:latin typeface="Arial Narrow" pitchFamily="34" charset="0" panose="020B0606020202030204"/>
            </a:endParaRPr>
          </a:p>
        </p:txBody>
      </p:sp>
      <p:pic>
        <p:nvPicPr>
          <p:cNvPr id="7" name="Imagen 2" descr="Logotipo, nombre de la empresa  Descripción generada automáticamente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957" y="5266431"/>
            <a:ext cx="1497909" cy="149790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ota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.xml><?xml version="1.0" encoding="utf-8"?>
<a:themeOverride xmlns:a="http://schemas.openxmlformats.org/drawingml/2006/main">
  <a:clrScheme name="Gota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3.xml><?xml version="1.0" encoding="utf-8"?>
<a:themeOverride xmlns:a="http://schemas.openxmlformats.org/drawingml/2006/main">
  <a:clrScheme name="Gota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4.xml><?xml version="1.0" encoding="utf-8"?>
<a:themeOverride xmlns:a="http://schemas.openxmlformats.org/drawingml/2006/main">
  <a:clrScheme name="Gota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996</Words>
  <Application>Microsoft Office PowerPoint</Application>
  <PresentationFormat>Panorámica</PresentationFormat>
  <Paragraphs>47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Edwardian Script ITC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 A. Camargo</dc:creator>
  <cp:lastModifiedBy>Oscar Acosta</cp:lastModifiedBy>
  <cp:revision>24</cp:revision>
  <dcterms:created xsi:type="dcterms:W3CDTF">2020-10-22T21:40:29Z</dcterms:created>
  <dcterms:modified xsi:type="dcterms:W3CDTF">2022-07-20T17:31:31Z</dcterms:modified>
</cp:coreProperties>
</file>